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30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2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elvetica Neue" panose="02000503000000020004" pitchFamily="2" charset="0"/>
      <p:regular r:id="rId52"/>
      <p:bold r:id="rId53"/>
      <p:italic r:id="rId54"/>
      <p:boldItalic r:id="rId55"/>
    </p:embeddedFont>
    <p:embeddedFont>
      <p:font typeface="Source Sans Pro" panose="020B0503030403020204" pitchFamily="34" charset="0"/>
      <p:regular r:id="rId56"/>
      <p:bold r:id="rId57"/>
      <p:italic r:id="rId58"/>
      <p:boldItalic r:id="rId59"/>
    </p:embeddedFont>
    <p:embeddedFont>
      <p:font typeface="Titillium Web" pitchFamily="2" charset="77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6E3B4-382A-4F8C-A3EB-220844980FAE}">
  <a:tblStyle styleId="{56C6E3B4-382A-4F8C-A3EB-220844980F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D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84741"/>
  </p:normalViewPr>
  <p:slideViewPr>
    <p:cSldViewPr snapToGrid="0" snapToObjects="1">
      <p:cViewPr varScale="1">
        <p:scale>
          <a:sx n="136" d="100"/>
          <a:sy n="136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yihui/rmarkdown/tufte-handouts.html" TargetMode="External"/><Relationship Id="rId3" Type="http://schemas.openxmlformats.org/officeDocument/2006/relationships/hyperlink" Target="https://bookdown.org/yihui/rmarkdown/html-document.html" TargetMode="External"/><Relationship Id="rId7" Type="http://schemas.openxmlformats.org/officeDocument/2006/relationships/hyperlink" Target="https://bookdown.org/yihui/rmarkdown/notebook.html" TargetMode="External"/><Relationship Id="rId12" Type="http://schemas.openxmlformats.org/officeDocument/2006/relationships/hyperlink" Target="https://rmarkdown.rstudio.com/formats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ookdown.org/yihui/rmarkdown/ioslides-presentation.html" TargetMode="External"/><Relationship Id="rId11" Type="http://schemas.openxmlformats.org/officeDocument/2006/relationships/hyperlink" Target="https://bookdown.org/yihui/rmarkdown/r-package-vignette.html" TargetMode="External"/><Relationship Id="rId5" Type="http://schemas.openxmlformats.org/officeDocument/2006/relationships/hyperlink" Target="https://bookdown.org/yihui/rmarkdown/word-document.html" TargetMode="External"/><Relationship Id="rId10" Type="http://schemas.openxmlformats.org/officeDocument/2006/relationships/hyperlink" Target="https://rmarkdown.rstudio.com/flexdashboard/index.html" TargetMode="External"/><Relationship Id="rId4" Type="http://schemas.openxmlformats.org/officeDocument/2006/relationships/hyperlink" Target="https://bookdown.org/yihui/rmarkdown/pdf-document.html" TargetMode="External"/><Relationship Id="rId9" Type="http://schemas.openxmlformats.org/officeDocument/2006/relationships/hyperlink" Target="https://bookdown.org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yihui.name/knitr/option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authoring_pandoc_markdown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yihui/rmarkdown/rich-text-format-document.html" TargetMode="External"/><Relationship Id="rId13" Type="http://schemas.openxmlformats.org/officeDocument/2006/relationships/hyperlink" Target="https://bookdown.org/yihui/rmarkdown/beamer-presentation.html" TargetMode="External"/><Relationship Id="rId18" Type="http://schemas.openxmlformats.org/officeDocument/2006/relationships/hyperlink" Target="https://rmarkdown.rstudio.com/github_document_format.html" TargetMode="External"/><Relationship Id="rId3" Type="http://schemas.openxmlformats.org/officeDocument/2006/relationships/hyperlink" Target="https://bookdown.org/yihui/rmarkdown/notebook.html" TargetMode="External"/><Relationship Id="rId21" Type="http://schemas.openxmlformats.org/officeDocument/2006/relationships/hyperlink" Target="https://bookdown.org/yihui/rmarkdown/shiny-documents.html" TargetMode="External"/><Relationship Id="rId7" Type="http://schemas.openxmlformats.org/officeDocument/2006/relationships/hyperlink" Target="https://bookdown.org/yihui/rmarkdown/opendocument-text-document.html" TargetMode="External"/><Relationship Id="rId12" Type="http://schemas.openxmlformats.org/officeDocument/2006/relationships/hyperlink" Target="https://bookdown.org/yihui/rmarkdown/slidy-presentation.html" TargetMode="External"/><Relationship Id="rId17" Type="http://schemas.openxmlformats.org/officeDocument/2006/relationships/hyperlink" Target="https://bookdown.org/yihui/rmarkdown/r-package-vignette.html" TargetMode="External"/><Relationship Id="rId2" Type="http://schemas.openxmlformats.org/officeDocument/2006/relationships/slide" Target="../slides/slide20.xml"/><Relationship Id="rId16" Type="http://schemas.openxmlformats.org/officeDocument/2006/relationships/hyperlink" Target="https://bookdown.org/yihui/rmarkdown/tufte-handouts.html" TargetMode="External"/><Relationship Id="rId20" Type="http://schemas.openxmlformats.org/officeDocument/2006/relationships/hyperlink" Target="https://bookdown.org/yihui/rmarkdown/rmarkdown-site.html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ookdown.org/yihui/rmarkdown/word-document.html" TargetMode="External"/><Relationship Id="rId11" Type="http://schemas.openxmlformats.org/officeDocument/2006/relationships/hyperlink" Target="https://bookdown.org/yihui/rmarkdown/revealjs.html" TargetMode="External"/><Relationship Id="rId5" Type="http://schemas.openxmlformats.org/officeDocument/2006/relationships/hyperlink" Target="https://bookdown.org/yihui/rmarkdown/pdf-document.html" TargetMode="External"/><Relationship Id="rId15" Type="http://schemas.openxmlformats.org/officeDocument/2006/relationships/hyperlink" Target="https://rmarkdown.rstudio.com/flexdashboard/" TargetMode="External"/><Relationship Id="rId10" Type="http://schemas.openxmlformats.org/officeDocument/2006/relationships/hyperlink" Target="https://bookdown.org/yihui/rmarkdown/ioslides-presentation.html" TargetMode="External"/><Relationship Id="rId19" Type="http://schemas.openxmlformats.org/officeDocument/2006/relationships/hyperlink" Target="https://bookdown.org/" TargetMode="External"/><Relationship Id="rId4" Type="http://schemas.openxmlformats.org/officeDocument/2006/relationships/hyperlink" Target="https://bookdown.org/yihui/rmarkdown/html-document.html" TargetMode="External"/><Relationship Id="rId9" Type="http://schemas.openxmlformats.org/officeDocument/2006/relationships/hyperlink" Target="https://bookdown.org/yihui/rmarkdown/markdown-document.html" TargetMode="External"/><Relationship Id="rId14" Type="http://schemas.openxmlformats.org/officeDocument/2006/relationships/hyperlink" Target="https://bookdown.org/yihui/rmarkdown/powerpoint-presentation.html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pdf-document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ookdown.org/yihui/rmarkdown/installation.html#ref-R-tinytex" TargetMode="External"/><Relationship Id="rId4" Type="http://schemas.openxmlformats.org/officeDocument/2006/relationships/hyperlink" Target="https://yihui.name/tinytex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ihui.name/tinytex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yihui/knitr/issues/1365" TargetMode="External"/><Relationship Id="rId4" Type="http://schemas.openxmlformats.org/officeDocument/2006/relationships/hyperlink" Target="https://www.ghostscript.com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joda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Markdown files are designed to be used in three ways: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communicating to decision makers, who want to focus on the conclusions, not the code behind the analysis.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collaborating with other data scientists (including future you!), who are interested in both your conclusions, and how you reached them ( i.e. the code).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an environment in which to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data science, as a modern day lab notebook where you can capture not only what you did, but also what you were thinking.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contains three important types of content: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(optional)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header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surrounded by ---s.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Chunks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R code surrounded by ```.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mixed with simple text formatting like # heading and _italics_.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contains three important types of content: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(optional)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header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surrounded by ---s.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Chunks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R code surrounded by ```.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mixed with simple text formatting like # heading and _italics_.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run each code chunk by clicking the icon.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RStudio executes the code and display the results inline with your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“Knit” button in the RStudio IDE to render the file and preview the output ((⇧⌘K).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 Markdown generates a new file that contains selected text, code, and results from the .Rmd file.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Pandoc document conversion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new file can be a finished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web page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PDF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MS Word ⧉</a:t>
            </a:r>
            <a:r>
              <a:rPr lang="en-US"/>
              <a:t> document,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slide show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notebook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handout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book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dashboard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package vignette ⧉</a:t>
            </a:r>
            <a:r>
              <a:rPr lang="en-US"/>
              <a:t> or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other format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 output can be customized with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knitr options ⧉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 set in the {} of a chunk header.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 = FALSE prevents code and results from appearing in the finished file. R Markdown still runs the code in the chunk, and the results can be used by other chunks.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echo = FALSE prevents code, but not the results from appearing in the finished file. This is a useful way to embed figures.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 = FALSE prevents messages that are generated by code from appearing in the finished file.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 = FALSE prevents warnings that are generated by code from appearing in the finished.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fig.cap = "..." adds a caption to graphical results.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available language engines include: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Rcpp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process a code chunk using an alternate language engine, replace the r at the start of your chunk declaration with the name of the language: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available language engines include: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	Rcpp	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	Stan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	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process a code chunk using an alternate language engine, replace the r at the start of your chunk declaration with the name of the language: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chunk options like echo and results are all valid when using a language engine like python.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Pandoc’s Markdown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set of markup annotations for plain text files.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render your file, Pandoc transforms the marked up text into formatted text in your final file format,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Pandoc’s Markdown to make: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Headers	Block quotes	Images		Italicized text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	Latex equations	Tables		Bold text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	Horizontal rules	Footnotes		Superscripts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Subscripts	Slide Breaks	Bibliography		Strikethrough text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html_notebook ⧉</a:t>
            </a:r>
            <a:r>
              <a:rPr lang="en-US"/>
              <a:t> - Interactive R Notebooks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html_document ⧉</a:t>
            </a:r>
            <a:r>
              <a:rPr lang="en-US"/>
              <a:t> - HTML document w/ Bootstrap 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pdf_document ⧉</a:t>
            </a:r>
            <a:r>
              <a:rPr lang="en-US"/>
              <a:t> - PDF document (via LaTeX template)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word_document ⧉</a:t>
            </a:r>
            <a:r>
              <a:rPr lang="en-US"/>
              <a:t> - Microsoft Word document (docx)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odt_document ⧉</a:t>
            </a:r>
            <a:r>
              <a:rPr lang="en-US"/>
              <a:t> - OpenDocument Text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rtf_document ⧉</a:t>
            </a:r>
            <a:r>
              <a:rPr lang="en-US"/>
              <a:t> - Rich Text Format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md_document ⧉</a:t>
            </a:r>
            <a:r>
              <a:rPr lang="en-US"/>
              <a:t> - Markdown document (various flavors)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Presentations (slides)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ioslides_presentation ⧉</a:t>
            </a:r>
            <a:r>
              <a:rPr lang="en-US"/>
              <a:t> - HTML presentation with ioslides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revealjs::revealjs_presentation ⧉</a:t>
            </a:r>
            <a:r>
              <a:rPr lang="en-US"/>
              <a:t> - HTML presentation with reveal.js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slidy_presentation ⧉</a:t>
            </a:r>
            <a:r>
              <a:rPr lang="en-US"/>
              <a:t> - HTML presentation with W3C Slidy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beamer_presentation ⧉</a:t>
            </a:r>
            <a:r>
              <a:rPr lang="en-US"/>
              <a:t> - PDF presentation with LaTeX Beamer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powerpoint_presentation ⧉</a:t>
            </a:r>
            <a:r>
              <a:rPr lang="en-US"/>
              <a:t>: PowerPoint 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flexdashboard::flex_dashboard</a:t>
            </a:r>
            <a:r>
              <a:rPr lang="en-US"/>
              <a:t> - Interactive dashboards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tufte::tufte_handout ⧉</a:t>
            </a:r>
            <a:r>
              <a:rPr lang="en-US"/>
              <a:t> - PDF handouts in the style of Edward Tufte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tufte::tufte_html ⧉</a:t>
            </a:r>
            <a:r>
              <a:rPr lang="en-US"/>
              <a:t> - HTML handouts in the style of Edward Tufte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tufte::tufte_book ⧉</a:t>
            </a:r>
            <a:r>
              <a:rPr lang="en-US"/>
              <a:t> - PDF books in the style of Edward Tufte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html_vignette ⧉</a:t>
            </a:r>
            <a:r>
              <a:rPr lang="en-US"/>
              <a:t> - R package vignette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github_document</a:t>
            </a:r>
            <a:r>
              <a:rPr lang="en-US"/>
              <a:t> - GitHub Flavored Markdown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also build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books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websites ⧉</a:t>
            </a:r>
            <a:r>
              <a:rPr lang="en-US"/>
              <a:t>, and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1"/>
              </a:rPr>
              <a:t>interactive documents ⧉</a:t>
            </a:r>
            <a:r>
              <a:rPr lang="en-US"/>
              <a:t> with R Markdown.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pdf_document ⧉</a:t>
            </a:r>
            <a:r>
              <a:rPr lang="en-US"/>
              <a:t> - PDF document (via LaTeX template)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 Markdown users who have not installed LaTeX before, we recommend that you install TinyTeX (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https://yihui.name/tinytex/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TinyTeX is a lightweight, portable, cross-platform, and easy-to-maintain LaTeX distribution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 companion package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tinytex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(Xie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2019e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 can help you automatically install missing LaTeX packages when compiling LaTeX or R Markdown documents to PDF, and also ensures a LaTeX document is compiled for the correct number of times to resolve all cross-references. If you do not understand what these two things mean, you should probably follow our recommendation to install TinyTeX, because these details are often not worth your time or attention.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fig_width and fig_height can be used to control the default figure width and height (6x4.5 is used by default).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fig_crop controls whether the pdfcrop utility, if available in your system, is automatically applied to PDF figures (this is true by default).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are using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TinyTeX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as your LaTeX distribution, we recommend that you run tinytex::tlmgr_install("pdfcrop") to install the LaTeX package pdfcrop. You also have to make sure the system package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ghostscript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 available in your system for pdfcrop to work. For macOS users who have installed Homebrew, ghostscript can be installed via brew install ghostscript.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your graphics device is postscript, we recommend that you disable this feature (see more info in the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knitr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issue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#1365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fig_caption controls whether figures are rendered with captions (this is false by default).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 controls the graphics device used to render figures (defaults to pdf).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customized using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top-level 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metadata (note that these options do not appear underneath the </a:t>
            </a:r>
            <a:r>
              <a:rPr lang="en-US"/>
              <a:t>output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section,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fontsize: 11pt</a:t>
            </a:r>
            <a:r>
              <a:rPr lang="en-US"/>
              <a:t>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geometry: margin=1in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“Tidy data” is a term that describes a standardized approach to structuring datasets to make analyses and visualizations easier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you’ve worked with SQL and relational databases, you’ll recognize most of these concepts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a consistent data structure, it’s easier to learn the tools that work with it because they have an underlying uniformity.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There’s a specific advantage to placing variables in columns because it allows R’s vectorized nature to shine; most built-in R functions work with vectors of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f21306e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f21306e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https://hbctraining.github.io/Intro-to-R/lessons/tidyverse_data_wrangling.html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f21306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33f21306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Ask about experience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Fix hand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http://www.seec.uct.ac.za/r-tidyverse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http://www.seec.uct.ac.za/r-tidyverse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4854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useful package in R for data manipulation.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boosts the power of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for data manipulation and pre-processing.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forcats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package is dedicated to dealing with categorical variables or factors.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three types of date/time data that refer to an instant in time: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Tibbles print this as &lt;date&gt;.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within a day. Tibbles print this as &lt;time&gt;.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date-time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 a date plus a time: it uniquely identifies an instant in time (typically to the nearest second). Tibbles print this as &lt;dttm&gt;. Elsewhere in R these are called POSIXct,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introduces three new time span classes borrowed from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http://joda.org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durations, which measure the exact amount of time between two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periods, which accurately track clock times despite leap years, leap seconds, and day light savings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intervals, a protean summary of the time information between two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359" name="Google Shape;35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More women/ non-binary coders, developers, speakers, leaders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88398A"/>
                </a:solidFill>
              </a:rPr>
              <a:t>Goals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Teach and learn R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Expand professional network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 amazing women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involved in the wider R community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involved in local tech community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34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a review of the main dplyr verbs plus some lesser known ones like case_when() and magrittr's pipe would be really valuable takeaways. I'm happy to do an overview of purrr or forcats,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Wrangling and Transformation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tidyr 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stringr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forcats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21" name="Google Shape;21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-US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 only colo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hyperlink" Target="https://r4ds.had.co.nz/r-markdow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ihui.name/tinyte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rladies.org/" TargetMode="External"/><Relationship Id="rId7" Type="http://schemas.openxmlformats.org/officeDocument/2006/relationships/hyperlink" Target="https://twitter.com/RLadiesCvil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charlottesville@rladies.org" TargetMode="External"/><Relationship Id="rId5" Type="http://schemas.openxmlformats.org/officeDocument/2006/relationships/hyperlink" Target="https://github.com/rladies-charlottesville" TargetMode="External"/><Relationship Id="rId4" Type="http://schemas.openxmlformats.org/officeDocument/2006/relationships/hyperlink" Target="https://www.meetup.com/rladies-charlottesvil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7748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R Tutorial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000"/>
              <a:t>RMarkdown and the Tidyverse</a:t>
            </a:r>
            <a:endParaRPr sz="3000"/>
          </a:p>
        </p:txBody>
      </p:sp>
      <p:sp>
        <p:nvSpPr>
          <p:cNvPr id="56" name="Google Shape;56;p1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-US" sz="1400" b="0" i="0" u="none" strike="noStrike" cap="none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'Charlottesville'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848431" y="486110"/>
            <a:ext cx="3795134" cy="52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/>
              <a:t>SYS 6018 Data Mining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848432" y="1208598"/>
            <a:ext cx="5136542" cy="352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The </a:t>
            </a:r>
            <a:r>
              <a:rPr lang="en-US" b="1">
                <a:solidFill>
                  <a:srgbClr val="873989"/>
                </a:solidFill>
              </a:rPr>
              <a:t>R for Data Science </a:t>
            </a:r>
            <a:r>
              <a:rPr lang="en-US"/>
              <a:t>book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https://r4ds.had.co.nz/</a:t>
            </a:r>
            <a:r>
              <a:rPr lang="en-US"/>
              <a:t>) </a:t>
            </a:r>
            <a:r>
              <a:rPr lang="en-US" b="1">
                <a:solidFill>
                  <a:srgbClr val="873989"/>
                </a:solidFill>
              </a:rPr>
              <a:t>chapters 1-21</a:t>
            </a:r>
            <a:r>
              <a:rPr lang="en-US"/>
              <a:t>. The “</a:t>
            </a:r>
            <a:r>
              <a:rPr lang="en-US" b="1">
                <a:solidFill>
                  <a:srgbClr val="873989"/>
                </a:solidFill>
              </a:rPr>
              <a:t>tidyverse</a:t>
            </a:r>
            <a:r>
              <a:rPr lang="en-US"/>
              <a:t>” is the style of R that we will use in class. It can be quite different than the “traditional” R, so it’s worth reviewing.</a:t>
            </a:r>
            <a:endParaRPr/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Using </a:t>
            </a:r>
            <a:r>
              <a:rPr lang="en-US" b="1">
                <a:solidFill>
                  <a:srgbClr val="873989"/>
                </a:solidFill>
              </a:rPr>
              <a:t>RMarkdown to create pdf documents</a:t>
            </a:r>
            <a:r>
              <a:rPr lang="en-US"/>
              <a:t> (this will be the format for HW submission). An introduction is provided in Chapter 27 of the R4DS book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https://r4ds.had.co.nz/r-markdown.html</a:t>
            </a:r>
            <a:r>
              <a:rPr lang="en-US"/>
              <a:t>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t="428" r="901" b="720"/>
          <a:stretch/>
        </p:blipFill>
        <p:spPr>
          <a:xfrm>
            <a:off x="53381" y="102741"/>
            <a:ext cx="3367913" cy="504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/>
              <a:t>R4DS</a:t>
            </a:r>
            <a:br>
              <a:rPr lang="en-US"/>
            </a:br>
            <a:r>
              <a:rPr lang="en-US" sz="2000"/>
              <a:t>https://r4ds.had.co.nz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r="12708"/>
          <a:stretch/>
        </p:blipFill>
        <p:spPr>
          <a:xfrm>
            <a:off x="692024" y="1535943"/>
            <a:ext cx="1828539" cy="254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r="12708"/>
          <a:stretch/>
        </p:blipFill>
        <p:spPr>
          <a:xfrm>
            <a:off x="2743461" y="1535943"/>
            <a:ext cx="1828539" cy="234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5">
            <a:alphaModFix/>
          </a:blip>
          <a:srcRect r="13231"/>
          <a:stretch/>
        </p:blipFill>
        <p:spPr>
          <a:xfrm>
            <a:off x="4794898" y="1535943"/>
            <a:ext cx="1828539" cy="153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6">
            <a:alphaModFix/>
          </a:blip>
          <a:srcRect r="11005"/>
          <a:stretch/>
        </p:blipFill>
        <p:spPr>
          <a:xfrm>
            <a:off x="4794898" y="3225888"/>
            <a:ext cx="1828539" cy="13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7">
            <a:alphaModFix/>
          </a:blip>
          <a:srcRect r="13231"/>
          <a:stretch/>
        </p:blipFill>
        <p:spPr>
          <a:xfrm>
            <a:off x="6846336" y="1535943"/>
            <a:ext cx="1828540" cy="15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4794895" y="2067340"/>
            <a:ext cx="1828541" cy="256410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6846331" y="2050793"/>
            <a:ext cx="1828541" cy="272957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2743454" y="2067340"/>
            <a:ext cx="1828541" cy="256410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2724980" y="2563340"/>
            <a:ext cx="1828541" cy="1317859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 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RMarkdown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1108" y="1214425"/>
            <a:ext cx="2027580" cy="229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5741048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Three main uses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Communication with decision makers who want to focus on conclusions, not code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Collaboration with other data scientists who are interested in both conclusions and code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An environment in which to do data science that captures both code and thought process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7871" y="1586325"/>
            <a:ext cx="1904104" cy="215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3460427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Three types of content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(optional) </a:t>
            </a:r>
            <a:r>
              <a:rPr lang="en-US" b="1">
                <a:solidFill>
                  <a:srgbClr val="873989"/>
                </a:solidFill>
              </a:rPr>
              <a:t>YAML header</a:t>
            </a:r>
            <a:r>
              <a:rPr lang="en-US" b="1"/>
              <a:t> </a:t>
            </a:r>
            <a:r>
              <a:rPr lang="en-US"/>
              <a:t>surrounded by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---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>
                <a:solidFill>
                  <a:srgbClr val="873989"/>
                </a:solidFill>
              </a:rPr>
              <a:t> </a:t>
            </a:r>
            <a:r>
              <a:rPr lang="en-US" b="1">
                <a:solidFill>
                  <a:srgbClr val="873989"/>
                </a:solidFill>
              </a:rPr>
              <a:t>Chunks</a:t>
            </a:r>
            <a:r>
              <a:rPr lang="en-US"/>
              <a:t> of R code surrounded by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```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Text mixed with </a:t>
            </a:r>
            <a:r>
              <a:rPr lang="en-US" b="1">
                <a:solidFill>
                  <a:srgbClr val="873989"/>
                </a:solidFill>
              </a:rPr>
              <a:t>simple text formatting</a:t>
            </a:r>
            <a:br>
              <a:rPr lang="en-US"/>
            </a:br>
            <a:r>
              <a:rPr lang="en-US">
                <a:latin typeface="Courier"/>
                <a:ea typeface="Courier"/>
                <a:cs typeface="Courier"/>
                <a:sym typeface="Courier"/>
              </a:rPr>
              <a:t># heading</a:t>
            </a:r>
            <a:br>
              <a:rPr lang="en-US">
                <a:latin typeface="Courier"/>
                <a:ea typeface="Courier"/>
                <a:cs typeface="Courier"/>
                <a:sym typeface="Courier"/>
              </a:rPr>
            </a:br>
            <a:r>
              <a:rPr lang="en-US">
                <a:latin typeface="Courier"/>
                <a:ea typeface="Courier"/>
                <a:cs typeface="Courier"/>
                <a:sym typeface="Courier"/>
              </a:rPr>
              <a:t>_italics_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t="6275" r="48480" b="19364"/>
          <a:stretch/>
        </p:blipFill>
        <p:spPr>
          <a:xfrm>
            <a:off x="4387928" y="978946"/>
            <a:ext cx="4376019" cy="382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7759950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Run each code chunk by clicking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executes code and displays results inline with file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Render the file by clicking 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generates a new file containing text, code, and results from .Rmd file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file types: web page, PDF, MS Word, HTML5 slides, books, dashboards, and others </a:t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4496696" y="1334527"/>
            <a:ext cx="139558" cy="1657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541" y="61377"/>
                </a:moveTo>
                <a:lnTo>
                  <a:pt x="119541" y="61377"/>
                </a:lnTo>
                <a:cubicBezTo>
                  <a:pt x="119541" y="64131"/>
                  <a:pt x="119541" y="66885"/>
                  <a:pt x="113129" y="69639"/>
                </a:cubicBezTo>
                <a:cubicBezTo>
                  <a:pt x="19236" y="116852"/>
                  <a:pt x="19236" y="116852"/>
                  <a:pt x="19236" y="116852"/>
                </a:cubicBezTo>
                <a:cubicBezTo>
                  <a:pt x="16030" y="119606"/>
                  <a:pt x="16030" y="119606"/>
                  <a:pt x="12824" y="119606"/>
                </a:cubicBezTo>
                <a:cubicBezTo>
                  <a:pt x="6412" y="119606"/>
                  <a:pt x="0" y="114098"/>
                  <a:pt x="0" y="108590"/>
                </a:cubicBezTo>
                <a:cubicBezTo>
                  <a:pt x="0" y="11409"/>
                  <a:pt x="0" y="11409"/>
                  <a:pt x="0" y="11409"/>
                </a:cubicBezTo>
                <a:cubicBezTo>
                  <a:pt x="0" y="5508"/>
                  <a:pt x="6412" y="0"/>
                  <a:pt x="12824" y="0"/>
                </a:cubicBezTo>
                <a:cubicBezTo>
                  <a:pt x="16030" y="0"/>
                  <a:pt x="16030" y="2754"/>
                  <a:pt x="19236" y="2754"/>
                </a:cubicBezTo>
                <a:cubicBezTo>
                  <a:pt x="113129" y="50360"/>
                  <a:pt x="113129" y="50360"/>
                  <a:pt x="113129" y="50360"/>
                </a:cubicBezTo>
                <a:cubicBezTo>
                  <a:pt x="119541" y="53114"/>
                  <a:pt x="119541" y="55868"/>
                  <a:pt x="119541" y="613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31950" tIns="15975" rIns="31950" bIns="15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098" y="3342197"/>
            <a:ext cx="6176852" cy="10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2765" y="2040742"/>
            <a:ext cx="774700" cy="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9557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Code Chunks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7759950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Insert code chunks by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Keyboard shortcut </a:t>
            </a: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Alt + I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(OS X: </a:t>
            </a: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Cmd + Option + I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Add Chunk       command in editor toolbar 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Typing chunk delimiters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```{r}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```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233363" lvl="0" indent="-233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Common Options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include = FALSE</a:t>
            </a:r>
            <a:r>
              <a:rPr lang="en-US"/>
              <a:t> prevents code </a:t>
            </a:r>
            <a:r>
              <a:rPr lang="en-US" b="1"/>
              <a:t>and</a:t>
            </a:r>
            <a:r>
              <a:rPr lang="en-US"/>
              <a:t> results from appearing (figure embedding)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Echo = FALSE</a:t>
            </a:r>
            <a:r>
              <a:rPr lang="en-US"/>
              <a:t> prevents code, </a:t>
            </a:r>
            <a:r>
              <a:rPr lang="en-US" b="1"/>
              <a:t>but not</a:t>
            </a:r>
            <a:r>
              <a:rPr lang="en-US"/>
              <a:t> results, from appearing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Message = FALSE</a:t>
            </a:r>
            <a:r>
              <a:rPr lang="en-US"/>
              <a:t> suppresses messages generated from code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Warning = FALSE</a:t>
            </a:r>
            <a:r>
              <a:rPr lang="en-US"/>
              <a:t> suppresses warnings generated from code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96696" y="1334527"/>
            <a:ext cx="139558" cy="1657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541" y="61377"/>
                </a:moveTo>
                <a:lnTo>
                  <a:pt x="119541" y="61377"/>
                </a:lnTo>
                <a:cubicBezTo>
                  <a:pt x="119541" y="64131"/>
                  <a:pt x="119541" y="66885"/>
                  <a:pt x="113129" y="69639"/>
                </a:cubicBezTo>
                <a:cubicBezTo>
                  <a:pt x="19236" y="116852"/>
                  <a:pt x="19236" y="116852"/>
                  <a:pt x="19236" y="116852"/>
                </a:cubicBezTo>
                <a:cubicBezTo>
                  <a:pt x="16030" y="119606"/>
                  <a:pt x="16030" y="119606"/>
                  <a:pt x="12824" y="119606"/>
                </a:cubicBezTo>
                <a:cubicBezTo>
                  <a:pt x="6412" y="119606"/>
                  <a:pt x="0" y="114098"/>
                  <a:pt x="0" y="108590"/>
                </a:cubicBezTo>
                <a:cubicBezTo>
                  <a:pt x="0" y="11409"/>
                  <a:pt x="0" y="11409"/>
                  <a:pt x="0" y="11409"/>
                </a:cubicBezTo>
                <a:cubicBezTo>
                  <a:pt x="0" y="5508"/>
                  <a:pt x="6412" y="0"/>
                  <a:pt x="12824" y="0"/>
                </a:cubicBezTo>
                <a:cubicBezTo>
                  <a:pt x="16030" y="0"/>
                  <a:pt x="16030" y="2754"/>
                  <a:pt x="19236" y="2754"/>
                </a:cubicBezTo>
                <a:cubicBezTo>
                  <a:pt x="113129" y="50360"/>
                  <a:pt x="113129" y="50360"/>
                  <a:pt x="113129" y="50360"/>
                </a:cubicBezTo>
                <a:cubicBezTo>
                  <a:pt x="119541" y="53114"/>
                  <a:pt x="119541" y="55868"/>
                  <a:pt x="119541" y="613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31950" tIns="15975" rIns="31950" bIns="15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9713" y="1907819"/>
            <a:ext cx="394424" cy="35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9557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Inline Code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7759950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insert directly into the text enclosing the code with 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`r `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RMarkdown will always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display the results of inline code, but not the code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apply relevant text formatting to the results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 a result, inline output is indistinguishable from the surrounding text and does not take knitr options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Code Languages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692025" y="1161825"/>
            <a:ext cx="7005600" cy="3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 Available language engines</a:t>
            </a:r>
            <a:endParaRPr dirty="0"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b="1" dirty="0"/>
              <a:t>Python</a:t>
            </a:r>
            <a:endParaRPr b="1" dirty="0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dirty="0"/>
              <a:t>Bash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dirty="0"/>
              <a:t>SQL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dirty="0"/>
              <a:t>Rcpp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Replace </a:t>
            </a:r>
            <a:r>
              <a:rPr lang="en-US" dirty="0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en-US" dirty="0"/>
              <a:t> at the start of the code chunk declaration with the name of the language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Chunk options like echo and results are still valid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80" name="Google Shape;180;p28"/>
          <p:cNvSpPr txBox="1"/>
          <p:nvPr/>
        </p:nvSpPr>
        <p:spPr>
          <a:xfrm>
            <a:off x="2398955" y="1169517"/>
            <a:ext cx="2173045" cy="176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1111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050" y="1279899"/>
            <a:ext cx="2590013" cy="176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Pandoc Markdown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692024" y="1409393"/>
            <a:ext cx="7759950" cy="131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 set of markup annotations for plain text files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Transforms marked up text into formatted text in final file format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Types of formatted text</a:t>
            </a:r>
            <a:endParaRPr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4462657" y="3047688"/>
            <a:ext cx="1747236" cy="1430183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Equations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6209893" y="3036925"/>
            <a:ext cx="1826069" cy="14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Footnotes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Bibliography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5291" y="422499"/>
            <a:ext cx="1816276" cy="11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813085" y="3046343"/>
            <a:ext cx="1747235" cy="1430183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Italics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Bold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2560320" y="3036926"/>
            <a:ext cx="1902337" cy="14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Superscript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Subscript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Strikethrough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quote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5326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7200"/>
              <a:buFont typeface="Helvetica Neue"/>
              <a:buNone/>
            </a:pPr>
            <a:r>
              <a:rPr lang="en-US" sz="72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Welcome!</a:t>
            </a:r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4294967295"/>
          </p:nvPr>
        </p:nvSpPr>
        <p:spPr>
          <a:xfrm>
            <a:off x="2361750" y="2289100"/>
            <a:ext cx="5400600" cy="22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You’re in the right place.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Whether you’re an R novice or R expert, this group is for you!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331600"/>
            <a:ext cx="2056950" cy="207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Output Formats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759950" cy="141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Setting format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Set the output field of YAML header for default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Manually set the 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output_format</a:t>
            </a:r>
            <a:r>
              <a:rPr lang="en-US" sz="1600"/>
              <a:t> argument of 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render()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Click the dropdown menu beside the knit button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3102700" y="2571750"/>
            <a:ext cx="2938601" cy="19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ioslides_presentation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revealjs_presentation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slidy_presentation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beamer_presentation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powerpoint_presentation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6041301" y="2571750"/>
            <a:ext cx="2410674" cy="1979264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Other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flex_dashboard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html_vignette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websites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848893" y="2571750"/>
            <a:ext cx="2286481" cy="1935761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Documents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html_notebook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pdf_document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word_document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md_document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PDF Format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419241" cy="36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PDF documents are created via LaTeX template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b="1">
                <a:solidFill>
                  <a:srgbClr val="873989"/>
                </a:solidFill>
              </a:rPr>
              <a:t>PDF output (including Beamer slides) requires an installation of LaTeX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TinyTex is recommended if you have not previously installed LaTeX</a:t>
            </a:r>
            <a:endParaRPr/>
          </a:p>
          <a:p>
            <a:pPr marL="233363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600" b="1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600" b="1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install.packages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("</a:t>
            </a:r>
            <a:r>
              <a:rPr lang="en-US" sz="16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rPr>
              <a:t>tinytex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") </a:t>
            </a:r>
            <a:endParaRPr/>
          </a:p>
          <a:p>
            <a:pPr marL="233363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	tinytex::</a:t>
            </a:r>
            <a:r>
              <a:rPr lang="en-US" sz="1600" b="1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install_tinytex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en-US" sz="1600" i="1">
                <a:solidFill>
                  <a:srgbClr val="3D7F8B"/>
                </a:solidFill>
                <a:latin typeface="Courier"/>
                <a:ea typeface="Courier"/>
                <a:cs typeface="Courier"/>
                <a:sym typeface="Courier"/>
              </a:rPr>
              <a:t># install TinyTeX</a:t>
            </a:r>
            <a:endParaRPr sz="1600">
              <a:solidFill>
                <a:srgbClr val="3D7F8B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233363" lvl="0" indent="-22383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solidFill>
                  <a:schemeClr val="dk1"/>
                </a:solidFill>
              </a:rPr>
              <a:t>TinyTeX </a:t>
            </a:r>
            <a:r>
              <a:rPr lang="en-US" sz="1600">
                <a:solidFill>
                  <a:schemeClr val="dk1"/>
                </a:solidFill>
              </a:rPr>
              <a:t>(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https://yihui.name/tinytex/</a:t>
            </a:r>
            <a:r>
              <a:rPr lang="en-US" sz="1600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lightweight, portable, cross-platform, easy-to-maintain LaTeX distribution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Automatically installs missing LaTeX packages during compilation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Ensures document is compiled correct number of times to resolve cross-references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PDF Format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419241" cy="36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YAML Header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solidFill>
                  <a:schemeClr val="dk1"/>
                </a:solidFill>
              </a:rPr>
              <a:t>Figure options</a:t>
            </a:r>
            <a:endParaRPr>
              <a:solidFill>
                <a:schemeClr val="dk1"/>
              </a:solidFill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fig_width</a:t>
            </a:r>
            <a:r>
              <a:rPr lang="en-US" sz="1600"/>
              <a:t> and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fig_height</a:t>
            </a:r>
            <a:r>
              <a:rPr lang="en-US" sz="1600"/>
              <a:t> control default figure width and height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fig_caption</a:t>
            </a:r>
            <a:r>
              <a:rPr lang="en-US" sz="1600"/>
              <a:t> controls whether figures are rendered with captions (default = FALSE)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dev</a:t>
            </a:r>
            <a:r>
              <a:rPr lang="en-US" sz="1600"/>
              <a:t> controls graphics device used to render figure (default = pdf)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1161824" y="1495314"/>
            <a:ext cx="4679577" cy="151323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title: "Homework 1"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author: Brigitte Hogan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date: August 27, 2019</a:t>
            </a: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output: pdf_document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PDF Format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666667" cy="36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Customizing using top-level YAML metadata (not under output section)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YAML Header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1050636" y="1933166"/>
            <a:ext cx="4679577" cy="151323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title: Homework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output: pdf_document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fontsize: 11 pt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geometry: margin=1in</a:t>
            </a: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>
            <a:off x="902550" y="1547912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 is tidy data?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Tidy data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5971500" cy="194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 standardized approach to structuring datasets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Core principles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Variables make up the columns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Observations make up the rows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Values go into cells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t="9929" b="9347"/>
          <a:stretch/>
        </p:blipFill>
        <p:spPr>
          <a:xfrm>
            <a:off x="1839557" y="3108961"/>
            <a:ext cx="5464885" cy="137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Tidy data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692025" y="1279901"/>
            <a:ext cx="7451514" cy="116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Advantages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Consistent data structure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Variables in columns makes it easy to use R’s vectorized functions</a:t>
            </a:r>
            <a:endParaRPr/>
          </a:p>
        </p:txBody>
      </p:sp>
      <p:graphicFrame>
        <p:nvGraphicFramePr>
          <p:cNvPr id="240" name="Google Shape;240;p36"/>
          <p:cNvGraphicFramePr/>
          <p:nvPr/>
        </p:nvGraphicFramePr>
        <p:xfrm>
          <a:off x="1369784" y="2569957"/>
          <a:ext cx="2593200" cy="1160230"/>
        </p:xfrm>
        <a:graphic>
          <a:graphicData uri="http://schemas.openxmlformats.org/drawingml/2006/table">
            <a:tbl>
              <a:tblPr bandRow="1">
                <a:noFill/>
                <a:tableStyleId>{56C6E3B4-382A-4F8C-A3EB-220844980FAE}</a:tableStyleId>
              </a:tblPr>
              <a:tblGrid>
                <a:gridCol w="10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country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Afghanistan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745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2666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Brazil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37737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80488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China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212258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213766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1" name="Google Shape;241;p36"/>
          <p:cNvGraphicFramePr/>
          <p:nvPr/>
        </p:nvGraphicFramePr>
        <p:xfrm>
          <a:off x="5391250" y="2569957"/>
          <a:ext cx="2593200" cy="2046130"/>
        </p:xfrm>
        <a:graphic>
          <a:graphicData uri="http://schemas.openxmlformats.org/drawingml/2006/table">
            <a:tbl>
              <a:tblPr bandRow="1">
                <a:noFill/>
                <a:tableStyleId>{56C6E3B4-382A-4F8C-A3EB-220844980FAE}</a:tableStyleId>
              </a:tblPr>
              <a:tblGrid>
                <a:gridCol w="10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country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Year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cases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Afghanistan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745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Afghanistan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2666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Brazil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37737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Brazil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80488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China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212258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China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213766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2" name="Google Shape;242;p36"/>
          <p:cNvSpPr/>
          <p:nvPr/>
        </p:nvSpPr>
        <p:spPr>
          <a:xfrm>
            <a:off x="2452744" y="2850776"/>
            <a:ext cx="1510256" cy="879401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7207624" y="2850775"/>
            <a:ext cx="776842" cy="1765302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4270786" y="3367144"/>
            <a:ext cx="935915" cy="3630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73989"/>
          </a:solidFill>
          <a:ln w="254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845725" y="168350"/>
            <a:ext cx="1161600" cy="1085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475" y="168350"/>
            <a:ext cx="954099" cy="10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body" idx="1"/>
          </p:nvPr>
        </p:nvSpPr>
        <p:spPr>
          <a:xfrm>
            <a:off x="1261049" y="905750"/>
            <a:ext cx="7445629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The tidyverse is a collection of R packages that share common philosophies and are designed to work together.</a:t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3091070" y="2547350"/>
            <a:ext cx="5615608" cy="8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00"/>
              <a:buFont typeface="Helvetica Neue"/>
              <a:buNone/>
            </a:pPr>
            <a:r>
              <a:rPr lang="en-US" sz="1200" b="0" i="1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—Harvard Chan Bioinformatics Core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(from “Introduction to R”)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https://hbctraining.github.io/Intro-to-R/lessons/tidyverse_data_wrangling.html</a:t>
            </a:r>
            <a:endParaRPr sz="1200" b="0" i="1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38"/>
          <p:cNvGrpSpPr/>
          <p:nvPr/>
        </p:nvGrpSpPr>
        <p:grpSpPr>
          <a:xfrm>
            <a:off x="375730" y="3587809"/>
            <a:ext cx="8567253" cy="837422"/>
            <a:chOff x="139425" y="4080968"/>
            <a:chExt cx="8567253" cy="837422"/>
          </a:xfrm>
        </p:grpSpPr>
        <p:pic>
          <p:nvPicPr>
            <p:cNvPr id="258" name="Google Shape;258;p38"/>
            <p:cNvPicPr preferRelativeResize="0"/>
            <p:nvPr/>
          </p:nvPicPr>
          <p:blipFill rotWithShape="1">
            <a:blip r:embed="rId3">
              <a:alphaModFix/>
            </a:blip>
            <a:srcRect t="19763" b="57126"/>
            <a:stretch/>
          </p:blipFill>
          <p:spPr>
            <a:xfrm>
              <a:off x="139425" y="4080968"/>
              <a:ext cx="4280450" cy="813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8"/>
            <p:cNvPicPr preferRelativeResize="0"/>
            <p:nvPr/>
          </p:nvPicPr>
          <p:blipFill rotWithShape="1">
            <a:blip r:embed="rId3">
              <a:alphaModFix/>
            </a:blip>
            <a:srcRect t="44083" b="32806"/>
            <a:stretch/>
          </p:blipFill>
          <p:spPr>
            <a:xfrm>
              <a:off x="4426228" y="4104528"/>
              <a:ext cx="4280450" cy="8138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Tidyverse basics</a:t>
            </a: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two most basic changes tidyverse implements are: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Pipes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Tibbles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l="5572" r="5801"/>
          <a:stretch/>
        </p:blipFill>
        <p:spPr>
          <a:xfrm>
            <a:off x="6833170" y="1682749"/>
            <a:ext cx="1786655" cy="201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4294967295"/>
          </p:nvPr>
        </p:nvSpPr>
        <p:spPr>
          <a:xfrm>
            <a:off x="280975" y="668100"/>
            <a:ext cx="3740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US" sz="3600" b="1">
                <a:solidFill>
                  <a:srgbClr val="873989"/>
                </a:solidFill>
              </a:rPr>
              <a:t>Thank you to our sponsors!</a:t>
            </a:r>
            <a:endParaRPr sz="3600" b="1">
              <a:solidFill>
                <a:srgbClr val="873989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5" y="2513825"/>
            <a:ext cx="2302450" cy="8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375" y="2066925"/>
            <a:ext cx="45148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500" y="3321800"/>
            <a:ext cx="3245450" cy="10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25" y="3690950"/>
            <a:ext cx="3407745" cy="8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275" y="1226150"/>
            <a:ext cx="2854133" cy="4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1. Pipes</a:t>
            </a:r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211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pipe, %&gt;%, comes from the ‘magrittr’ package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Installed automatically with the tidyverse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Makes R code more human-readable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Eliminates need for (most) nested functions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Allows the output of a previous command to be used as the input to another command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9847" y="1586324"/>
            <a:ext cx="1991760" cy="225155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692025" y="4275107"/>
            <a:ext cx="7578673" cy="44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</a:t>
            </a:r>
            <a:r>
              <a:rPr lang="en-US"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keyboard shortcut for a pipe is</a:t>
            </a: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6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shift + command + M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1450491" y="422500"/>
            <a:ext cx="246833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Pipes</a:t>
            </a:r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body" idx="1"/>
          </p:nvPr>
        </p:nvSpPr>
        <p:spPr>
          <a:xfrm>
            <a:off x="692024" y="2568150"/>
            <a:ext cx="3879975" cy="223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873989"/>
                </a:solidFill>
              </a:rPr>
              <a:t>Before pipes: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nchar(round(sqrt(83), digit=2))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latin typeface="Courier New"/>
                <a:ea typeface="Courier New"/>
                <a:cs typeface="Courier New"/>
                <a:sym typeface="Courier New"/>
              </a:rPr>
              <a:t>[1] 4</a:t>
            </a:r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body" idx="2"/>
          </p:nvPr>
        </p:nvSpPr>
        <p:spPr>
          <a:xfrm>
            <a:off x="4736386" y="2568150"/>
            <a:ext cx="3879975" cy="223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873989"/>
                </a:solidFill>
              </a:rPr>
              <a:t>With pipes: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sqrt(83) %&gt;% round(digit=2) %&gt;% nchar()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latin typeface="Courier New"/>
                <a:ea typeface="Courier New"/>
                <a:cs typeface="Courier New"/>
                <a:sym typeface="Courier New"/>
              </a:rPr>
              <a:t>[1] 4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023" y="339800"/>
            <a:ext cx="758469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692023" y="1536364"/>
            <a:ext cx="7924338" cy="77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</a:pPr>
            <a:r>
              <a:rPr lang="en-US"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the square root of 83, round to two decimal places, and check that there are four characters</a:t>
            </a:r>
            <a:endParaRPr sz="1400" b="0" i="0" u="none" strike="noStrike" cap="none">
              <a:solidFill>
                <a:srgbClr val="18181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2. Tibbles</a:t>
            </a:r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Tibbles are a rework of the standard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data.frame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Tibbles are data frames that follow different rules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You can create a tibble directly using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tibble()</a:t>
            </a:r>
            <a:r>
              <a:rPr lang="en-US"/>
              <a:t> or convert a data frame using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as_tibble()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▫"/>
            </a:pPr>
            <a:r>
              <a:rPr lang="en-US" sz="1300">
                <a:latin typeface="Courier"/>
                <a:ea typeface="Courier"/>
                <a:cs typeface="Courier"/>
                <a:sym typeface="Courier"/>
              </a:rPr>
              <a:t>as_tibble()</a:t>
            </a:r>
            <a:r>
              <a:rPr lang="en-US" sz="1600"/>
              <a:t> ignores row names (use </a:t>
            </a:r>
            <a:r>
              <a:rPr lang="en-US" sz="1300">
                <a:latin typeface="Courier"/>
                <a:ea typeface="Courier"/>
                <a:cs typeface="Courier"/>
                <a:sym typeface="Courier"/>
              </a:rPr>
              <a:t>rownames_to_column</a:t>
            </a:r>
            <a:r>
              <a:rPr lang="en-US" sz="1600"/>
              <a:t>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▫"/>
            </a:pPr>
            <a:r>
              <a:rPr lang="en-US" sz="1300">
                <a:latin typeface="Courier"/>
                <a:ea typeface="Courier"/>
                <a:cs typeface="Courier"/>
                <a:sym typeface="Courier"/>
              </a:rPr>
              <a:t>as_tibble()</a:t>
            </a:r>
            <a:r>
              <a:rPr lang="en-US" sz="1300"/>
              <a:t> </a:t>
            </a:r>
            <a:r>
              <a:rPr lang="en-US" sz="1600"/>
              <a:t>does not coerce chars to factors by default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 l="12038" t="6371" r="13221" b="6570"/>
          <a:stretch/>
        </p:blipFill>
        <p:spPr>
          <a:xfrm>
            <a:off x="6676962" y="1586325"/>
            <a:ext cx="2047490" cy="229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1441525" y="422500"/>
            <a:ext cx="313047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Tibbles</a:t>
            </a:r>
            <a:r>
              <a:rPr lang="en-US" b="0">
                <a:solidFill>
                  <a:schemeClr val="dk1"/>
                </a:solidFill>
              </a:rPr>
              <a:t> - printing</a:t>
            </a:r>
            <a:endParaRPr/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692025" y="1367656"/>
            <a:ext cx="7806516" cy="128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Default for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print()</a:t>
            </a:r>
            <a:r>
              <a:rPr lang="en-US"/>
              <a:t> shows only first 10 rows &amp; columns that fit screen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Change rows &amp; columns displayed by adjusting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rPr lang="en-US"/>
              <a:t> and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width</a:t>
            </a:r>
            <a:r>
              <a:rPr lang="en-US"/>
              <a:t> in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print()</a:t>
            </a:r>
            <a:r>
              <a:rPr lang="en-US"/>
              <a:t>:</a:t>
            </a:r>
            <a:endParaRPr/>
          </a:p>
          <a:p>
            <a:pPr marL="9525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&gt; print(n = 20, width = Inf)</a:t>
            </a:r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l="12038" t="6371" r="13221" b="6570"/>
          <a:stretch/>
        </p:blipFill>
        <p:spPr>
          <a:xfrm>
            <a:off x="692024" y="339801"/>
            <a:ext cx="749501" cy="8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692024" y="2571750"/>
            <a:ext cx="3879975" cy="21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050"/>
              <a:buFont typeface="Helvetica Neue"/>
              <a:buNone/>
            </a:pPr>
            <a:endParaRPr sz="1050" b="0" i="0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iris</a:t>
            </a:r>
            <a:endParaRPr sz="1400" b="1" i="0" u="none" strike="noStrike" cap="none">
              <a:solidFill>
                <a:srgbClr val="18181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Sepal.Length Sepal.Width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5.1         3.5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4.9         3.0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4.7         3.2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4.6         3.1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5.0         3.6</a:t>
            </a:r>
            <a:endParaRPr/>
          </a:p>
        </p:txBody>
      </p:sp>
      <p:sp>
        <p:nvSpPr>
          <p:cNvPr id="299" name="Google Shape;299;p43"/>
          <p:cNvSpPr txBox="1"/>
          <p:nvPr/>
        </p:nvSpPr>
        <p:spPr>
          <a:xfrm>
            <a:off x="4736386" y="2571750"/>
            <a:ext cx="3879975" cy="21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Tibbles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as_tibble(iris)</a:t>
            </a:r>
            <a:endParaRPr sz="14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# A tibble: 150 x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Sepal.Length Sepal.Width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&lt;dbl&gt;       &lt;dbl&gt;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5.1         3.5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4.9         3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4.7         3.2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1441525" y="422500"/>
            <a:ext cx="347472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Tibbles</a:t>
            </a:r>
            <a:r>
              <a:rPr lang="en-US" b="0">
                <a:solidFill>
                  <a:schemeClr val="dk1"/>
                </a:solidFill>
              </a:rPr>
              <a:t> - subsetting</a:t>
            </a:r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body" idx="1"/>
          </p:nvPr>
        </p:nvSpPr>
        <p:spPr>
          <a:xfrm>
            <a:off x="692025" y="1335382"/>
            <a:ext cx="7924336" cy="150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Base R simplifies a subset to the simplest data structure 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Subsetting a column of a tibble returns another tibble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Some older functions will not work with tibbles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When piping to subset a data frame, use the placeholder . prior to [ ] or $ 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l="12038" t="6371" r="13221" b="6570"/>
          <a:stretch/>
        </p:blipFill>
        <p:spPr>
          <a:xfrm>
            <a:off x="692024" y="339801"/>
            <a:ext cx="749501" cy="8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/>
        </p:nvSpPr>
        <p:spPr>
          <a:xfrm>
            <a:off x="692024" y="2969110"/>
            <a:ext cx="3879975" cy="200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050"/>
              <a:buFont typeface="Helvetica Neue"/>
              <a:buNone/>
            </a:pPr>
            <a:endParaRPr sz="1050" b="0" i="0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seplen &lt;- iris[,1]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class(seplen)</a:t>
            </a:r>
            <a:endParaRPr sz="1400" b="1" i="0" u="none" strike="noStrike" cap="none">
              <a:solidFill>
                <a:srgbClr val="18181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[1] “numeric”</a:t>
            </a:r>
            <a:endParaRPr/>
          </a:p>
        </p:txBody>
      </p:sp>
      <p:sp>
        <p:nvSpPr>
          <p:cNvPr id="308" name="Google Shape;308;p44"/>
          <p:cNvSpPr txBox="1"/>
          <p:nvPr/>
        </p:nvSpPr>
        <p:spPr>
          <a:xfrm>
            <a:off x="4736386" y="2969110"/>
            <a:ext cx="3879975" cy="200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Tibbles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irisTib &lt;- as_tibble(iris)</a:t>
            </a:r>
            <a:endParaRPr/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Seplen &lt;- irisTib[,1]</a:t>
            </a:r>
            <a:endParaRPr/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class(seplen)</a:t>
            </a:r>
            <a:endParaRPr sz="14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[1] “tbl_df” “tbl” “data.frame”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title"/>
          </p:nvPr>
        </p:nvSpPr>
        <p:spPr>
          <a:xfrm>
            <a:off x="834151" y="444688"/>
            <a:ext cx="2145355" cy="87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-US"/>
              <a:t>Tidyverse Workflow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98" y="694272"/>
            <a:ext cx="5258964" cy="384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title"/>
          </p:nvPr>
        </p:nvSpPr>
        <p:spPr>
          <a:xfrm>
            <a:off x="834151" y="444688"/>
            <a:ext cx="2145355" cy="87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-US"/>
              <a:t>Tidyverse Workflow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98" y="694272"/>
            <a:ext cx="5258964" cy="38469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3A5CD1-2C20-7D42-81C7-ED41B59B9C71}"/>
              </a:ext>
            </a:extLst>
          </p:cNvPr>
          <p:cNvSpPr/>
          <p:nvPr/>
        </p:nvSpPr>
        <p:spPr>
          <a:xfrm>
            <a:off x="2917371" y="583474"/>
            <a:ext cx="1785258" cy="414528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21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36406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 </a:t>
            </a:r>
            <a:r>
              <a:rPr lang="en-US"/>
              <a:t>- dplyr</a:t>
            </a:r>
            <a:endParaRPr/>
          </a:p>
        </p:txBody>
      </p:sp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6112488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select()</a:t>
            </a:r>
            <a:r>
              <a:rPr lang="en-US" b="1"/>
              <a:t>:</a:t>
            </a:r>
            <a:r>
              <a:rPr lang="en-US"/>
              <a:t> select columns from dataset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filter()</a:t>
            </a:r>
            <a:r>
              <a:rPr lang="en-US" b="1"/>
              <a:t>:</a:t>
            </a:r>
            <a:r>
              <a:rPr lang="en-US"/>
              <a:t> filter out certain rows that meet criteria(s)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group_by()</a:t>
            </a:r>
            <a:r>
              <a:rPr lang="en-US" b="1"/>
              <a:t>:</a:t>
            </a:r>
            <a:r>
              <a:rPr lang="en-US"/>
              <a:t> group different observations together without changing original dataset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summarise()</a:t>
            </a:r>
            <a:r>
              <a:rPr lang="en-US" b="1"/>
              <a:t>:</a:t>
            </a:r>
            <a:r>
              <a:rPr lang="en-US"/>
              <a:t> summarize any of above functions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lang="en-US" b="1"/>
              <a:t>:</a:t>
            </a:r>
            <a:r>
              <a:rPr lang="en-US"/>
              <a:t> arrange cols in ascend-/descending order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_join()</a:t>
            </a:r>
            <a:r>
              <a:rPr lang="en-US" b="1"/>
              <a:t>:</a:t>
            </a:r>
            <a:r>
              <a:rPr lang="en-US"/>
              <a:t> perform left, right, full, and inner joins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rename()</a:t>
            </a:r>
            <a:r>
              <a:rPr lang="en-US" b="1"/>
              <a:t>:</a:t>
            </a:r>
            <a:r>
              <a:rPr lang="en-US"/>
              <a:t> easily change col name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mutate()</a:t>
            </a:r>
            <a:r>
              <a:rPr lang="en-US" b="1"/>
              <a:t>:</a:t>
            </a:r>
            <a:r>
              <a:rPr lang="en-US"/>
              <a:t> create new cols, but keep existing variables</a:t>
            </a:r>
            <a:endParaRPr/>
          </a:p>
          <a:p>
            <a:pPr marL="234950" lvl="0" indent="-111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4513" y="1344702"/>
            <a:ext cx="1784910" cy="206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398755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tidyr</a:t>
            </a:r>
            <a:endParaRPr/>
          </a:p>
        </p:txBody>
      </p:sp>
      <p:sp>
        <p:nvSpPr>
          <p:cNvPr id="327" name="Google Shape;327;p47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5902413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gather()</a:t>
            </a:r>
            <a:r>
              <a:rPr lang="en-US" b="1" dirty="0"/>
              <a:t>: </a:t>
            </a:r>
            <a:r>
              <a:rPr lang="en-US" dirty="0"/>
              <a:t>“gathers” multiple cols and convert into key-value pairs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spread()</a:t>
            </a:r>
            <a:r>
              <a:rPr lang="en-US" b="1" dirty="0"/>
              <a:t>: </a:t>
            </a:r>
            <a:r>
              <a:rPr lang="en-US" dirty="0"/>
              <a:t>take two cols and “spread” into multiple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separate()</a:t>
            </a:r>
            <a:r>
              <a:rPr lang="en-US" b="1" dirty="0"/>
              <a:t>:</a:t>
            </a:r>
            <a:r>
              <a:rPr lang="en-US" dirty="0"/>
              <a:t> helps separate single col into many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unite()</a:t>
            </a:r>
            <a:r>
              <a:rPr lang="en-US" b="1" dirty="0"/>
              <a:t>: </a:t>
            </a:r>
            <a:r>
              <a:rPr lang="en-US" dirty="0"/>
              <a:t>helps combine two or more cols into one</a:t>
            </a:r>
            <a:endParaRPr dirty="0"/>
          </a:p>
          <a:p>
            <a:pPr marL="234950" lvl="0" indent="-111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562" y="1279900"/>
            <a:ext cx="1966859" cy="222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23497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 </a:t>
            </a:r>
            <a:r>
              <a:rPr lang="en-US">
                <a:solidFill>
                  <a:schemeClr val="dk1"/>
                </a:solidFill>
              </a:rPr>
              <a:t>- </a:t>
            </a:r>
            <a:r>
              <a:rPr lang="en-US"/>
              <a:t>stringr</a:t>
            </a:r>
            <a:endParaRPr/>
          </a:p>
        </p:txBody>
      </p:sp>
      <p:sp>
        <p:nvSpPr>
          <p:cNvPr id="334" name="Google Shape;334;p48"/>
          <p:cNvSpPr txBox="1">
            <a:spLocks noGrp="1"/>
          </p:cNvSpPr>
          <p:nvPr>
            <p:ph type="body" idx="1"/>
          </p:nvPr>
        </p:nvSpPr>
        <p:spPr>
          <a:xfrm>
            <a:off x="692024" y="1279900"/>
            <a:ext cx="5820797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str_sub()</a:t>
            </a:r>
            <a:r>
              <a:rPr lang="en-US" dirty="0"/>
              <a:t>: extract substrings from a char vector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str_trim()</a:t>
            </a:r>
            <a:r>
              <a:rPr lang="en-US" b="1" dirty="0"/>
              <a:t>: </a:t>
            </a:r>
            <a:r>
              <a:rPr lang="en-US" dirty="0"/>
              <a:t>trim whitespace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str_length()</a:t>
            </a:r>
            <a:r>
              <a:rPr lang="en-US" b="1" dirty="0"/>
              <a:t>: </a:t>
            </a:r>
            <a:r>
              <a:rPr lang="en-US" dirty="0"/>
              <a:t>check length of the string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str_to_upper</a:t>
            </a:r>
            <a:r>
              <a:rPr lang="en-US" b="1" dirty="0"/>
              <a:t>: </a:t>
            </a:r>
            <a:r>
              <a:rPr lang="en-US" dirty="0"/>
              <a:t>converts the string into upper case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str_to_lower</a:t>
            </a:r>
            <a:r>
              <a:rPr lang="en-US" b="1" dirty="0"/>
              <a:t>: </a:t>
            </a:r>
            <a:r>
              <a:rPr lang="en-US" dirty="0"/>
              <a:t>converts the string into lower case</a:t>
            </a:r>
            <a:endParaRPr dirty="0"/>
          </a:p>
        </p:txBody>
      </p: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91" y="1376976"/>
            <a:ext cx="1796526" cy="209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Agenda for today: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902550" y="1895200"/>
            <a:ext cx="7632000" cy="18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Introductions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 is R-Ladies?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 Tutorial: Intro to RMarkdown &amp; the Tidyverse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 next?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29952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forcats</a:t>
            </a:r>
            <a:endParaRPr/>
          </a:p>
        </p:txBody>
      </p:sp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5971500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fct_reorder()</a:t>
            </a:r>
            <a:r>
              <a:rPr lang="en-US" b="1" dirty="0"/>
              <a:t>:</a:t>
            </a:r>
            <a:r>
              <a:rPr lang="en-US" dirty="0"/>
              <a:t> reorder a factor by another variable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fct_infreq()</a:t>
            </a:r>
            <a:r>
              <a:rPr lang="en-US" b="1" dirty="0"/>
              <a:t>:</a:t>
            </a:r>
            <a:r>
              <a:rPr lang="en-US" dirty="0"/>
              <a:t> reorder by the frequency of values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fct_relevel()</a:t>
            </a:r>
            <a:r>
              <a:rPr lang="en-US" b="1" dirty="0"/>
              <a:t>:</a:t>
            </a:r>
            <a:r>
              <a:rPr lang="en-US" dirty="0"/>
              <a:t> change order of a factor by hand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fct_lump()</a:t>
            </a:r>
            <a:r>
              <a:rPr lang="en-US" b="1" dirty="0"/>
              <a:t>:</a:t>
            </a:r>
            <a:r>
              <a:rPr lang="en-US" dirty="0"/>
              <a:t> collapse least/ most frequent values of a factor into “other”</a:t>
            </a:r>
            <a:endParaRPr dirty="0"/>
          </a:p>
        </p:txBody>
      </p:sp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8669" y="1344449"/>
            <a:ext cx="1825178" cy="211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46088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lubridate</a:t>
            </a:r>
            <a:endParaRPr/>
          </a:p>
        </p:txBody>
      </p:sp>
      <p:sp>
        <p:nvSpPr>
          <p:cNvPr id="348" name="Google Shape;348;p50"/>
          <p:cNvSpPr txBox="1">
            <a:spLocks noGrp="1"/>
          </p:cNvSpPr>
          <p:nvPr>
            <p:ph type="body" idx="1"/>
          </p:nvPr>
        </p:nvSpPr>
        <p:spPr>
          <a:xfrm>
            <a:off x="692023" y="1279900"/>
            <a:ext cx="7759951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Types of date/time data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date &lt;date&gt;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time &lt;time&gt;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date-time &lt;dttm&gt;:</a:t>
            </a:r>
            <a:r>
              <a:rPr lang="en-US"/>
              <a:t> date + time (aka POSIXct)</a:t>
            </a:r>
            <a:endParaRPr/>
          </a:p>
          <a:p>
            <a:pPr marL="458788" lvl="1" indent="-1111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Time span classes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duration: </a:t>
            </a:r>
            <a:r>
              <a:rPr lang="en-US"/>
              <a:t>exact amount of time between two points</a:t>
            </a:r>
            <a:endParaRPr b="1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period:</a:t>
            </a:r>
            <a:r>
              <a:rPr lang="en-US"/>
              <a:t> tracks clock times despite leap years/seconds and DST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interval:</a:t>
            </a:r>
            <a:r>
              <a:rPr lang="en-US"/>
              <a:t> protean summary of time information between two points</a:t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4650" y="1365963"/>
            <a:ext cx="1766254" cy="205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47164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lubridate</a:t>
            </a:r>
            <a:endParaRPr/>
          </a:p>
        </p:txBody>
      </p:sp>
      <p:sp>
        <p:nvSpPr>
          <p:cNvPr id="355" name="Google Shape;355;p51"/>
          <p:cNvSpPr txBox="1">
            <a:spLocks noGrp="1"/>
          </p:cNvSpPr>
          <p:nvPr>
            <p:ph type="body" idx="1"/>
          </p:nvPr>
        </p:nvSpPr>
        <p:spPr>
          <a:xfrm>
            <a:off x="692024" y="1279900"/>
            <a:ext cx="6633934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Parsing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▫"/>
            </a:pPr>
            <a:r>
              <a:rPr lang="en-US" dirty="0"/>
              <a:t>Date-times</a:t>
            </a:r>
            <a:br>
              <a:rPr lang="en-US" dirty="0"/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ymd()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dmy()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myd()</a:t>
            </a:r>
            <a:r>
              <a:rPr lang="en-US" dirty="0"/>
              <a:t>, …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▫"/>
            </a:pPr>
            <a:r>
              <a:rPr lang="en-US" dirty="0"/>
              <a:t>Get and set components</a:t>
            </a:r>
            <a:br>
              <a:rPr lang="en-US" dirty="0"/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year()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month()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mday()</a:t>
            </a:r>
            <a:br>
              <a:rPr lang="en-US" sz="1600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hour()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minute()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second()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▫"/>
            </a:pPr>
            <a:r>
              <a:rPr lang="en-US" dirty="0"/>
              <a:t>Helper functions for time zones</a:t>
            </a:r>
            <a:br>
              <a:rPr lang="en-US" dirty="0"/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with_tz()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force_tz()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234950" lvl="1" indent="-111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F466F-FC0F-FC40-8FA2-A3EFC318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13" y="1365963"/>
            <a:ext cx="1846291" cy="215520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01982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purrr</a:t>
            </a:r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Char char="▪"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map()</a:t>
            </a:r>
            <a:r>
              <a:rPr lang="en-US" dirty="0"/>
              <a:t> functions replace for loops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Char char="▫"/>
            </a:pPr>
            <a:r>
              <a:rPr lang="en-US" dirty="0"/>
              <a:t>Remember the apply function from base?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Char char="▫"/>
            </a:pPr>
            <a:r>
              <a:rPr lang="en-US" dirty="0"/>
              <a:t>Pro tip: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safely()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for errors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Aft>
                <a:spcPts val="1200"/>
              </a:spcAft>
              <a:buFont typeface="Source Sans Pro"/>
              <a:buChar char="▪"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transpose() 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reverses index order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▪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Good for working with </a:t>
            </a: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nested data frames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and l</a:t>
            </a: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ist columns 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3" name="Google Shape;36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6295" y="1344449"/>
            <a:ext cx="1837552" cy="211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3.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What’s next?</a:t>
            </a:r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659" y="1509053"/>
            <a:ext cx="1683347" cy="173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2525" y="1214425"/>
            <a:ext cx="2304905" cy="24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Get involved</a:t>
            </a:r>
            <a:endParaRPr/>
          </a:p>
        </p:txBody>
      </p:sp>
      <p:cxnSp>
        <p:nvCxnSpPr>
          <p:cNvPr id="376" name="Google Shape;376;p54"/>
          <p:cNvCxnSpPr/>
          <p:nvPr/>
        </p:nvCxnSpPr>
        <p:spPr>
          <a:xfrm>
            <a:off x="12175" y="1947150"/>
            <a:ext cx="9130500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7" name="Google Shape;377;p54"/>
          <p:cNvSpPr/>
          <p:nvPr/>
        </p:nvSpPr>
        <p:spPr>
          <a:xfrm>
            <a:off x="9556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4"/>
          <p:cNvSpPr/>
          <p:nvPr/>
        </p:nvSpPr>
        <p:spPr>
          <a:xfrm>
            <a:off x="391110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68665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4"/>
          <p:cNvSpPr txBox="1"/>
          <p:nvPr/>
        </p:nvSpPr>
        <p:spPr>
          <a:xfrm>
            <a:off x="38067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Meetup page and attend events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us on Twitter @RLadiesCville</a:t>
            </a:r>
            <a:endParaRPr/>
          </a:p>
        </p:txBody>
      </p:sp>
      <p:sp>
        <p:nvSpPr>
          <p:cNvPr id="381" name="Google Shape;381;p54"/>
          <p:cNvSpPr txBox="1"/>
          <p:nvPr/>
        </p:nvSpPr>
        <p:spPr>
          <a:xfrm>
            <a:off x="321562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GitHub page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/>
          </a:p>
        </p:txBody>
      </p:sp>
      <p:sp>
        <p:nvSpPr>
          <p:cNvPr id="382" name="Google Shape;382;p54"/>
          <p:cNvSpPr txBox="1"/>
          <p:nvPr/>
        </p:nvSpPr>
        <p:spPr>
          <a:xfrm>
            <a:off x="6154600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a workshop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 a talk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your company to sponsor us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a co-organizer!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 is R-Ladies?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1749" y="1135800"/>
            <a:ext cx="2343300" cy="21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594000" y="1131300"/>
            <a:ext cx="38625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1">
                <a:solidFill>
                  <a:srgbClr val="88398A"/>
                </a:solidFill>
              </a:rPr>
              <a:t>Worldwide </a:t>
            </a:r>
            <a:r>
              <a:rPr lang="en-US" sz="2100"/>
              <a:t>organization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...that promotes </a:t>
            </a:r>
            <a:r>
              <a:rPr lang="en-US" sz="2100" b="1">
                <a:solidFill>
                  <a:srgbClr val="88398A"/>
                </a:solidFill>
              </a:rPr>
              <a:t>gender diversity</a:t>
            </a:r>
            <a:r>
              <a:rPr lang="en-US" sz="2100"/>
              <a:t> in the </a:t>
            </a:r>
            <a:r>
              <a:rPr lang="en-US" sz="2100" b="1">
                <a:solidFill>
                  <a:srgbClr val="88398A"/>
                </a:solidFill>
              </a:rPr>
              <a:t>R community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...via </a:t>
            </a:r>
            <a:r>
              <a:rPr lang="en-US" sz="2100" b="1">
                <a:solidFill>
                  <a:srgbClr val="88398A"/>
                </a:solidFill>
              </a:rPr>
              <a:t>meetups </a:t>
            </a:r>
            <a:r>
              <a:rPr lang="en-US" sz="2100"/>
              <a:t>and </a:t>
            </a:r>
            <a:r>
              <a:rPr lang="en-US" sz="2100" b="1">
                <a:solidFill>
                  <a:srgbClr val="88398A"/>
                </a:solidFill>
              </a:rPr>
              <a:t>mentorship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...in a </a:t>
            </a:r>
            <a:r>
              <a:rPr lang="en-US" sz="2100" b="1">
                <a:solidFill>
                  <a:srgbClr val="88398A"/>
                </a:solidFill>
              </a:rPr>
              <a:t>friendly</a:t>
            </a:r>
            <a:r>
              <a:rPr lang="en-US" sz="2100"/>
              <a:t> and </a:t>
            </a:r>
            <a:r>
              <a:rPr lang="en-US" sz="2100" b="1">
                <a:solidFill>
                  <a:srgbClr val="88398A"/>
                </a:solidFill>
              </a:rPr>
              <a:t>safe</a:t>
            </a:r>
            <a:r>
              <a:rPr lang="en-US" sz="2100"/>
              <a:t> environment</a:t>
            </a:r>
            <a:endParaRPr/>
          </a:p>
        </p:txBody>
      </p:sp>
      <p:pic>
        <p:nvPicPr>
          <p:cNvPr id="91" name="Google Shape;91;p16" descr="meetup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775" y="793200"/>
            <a:ext cx="3557099" cy="35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571999" y="975360"/>
            <a:ext cx="4345577" cy="337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SzPts val="4000"/>
              <a:buNone/>
            </a:pPr>
            <a:r>
              <a:rPr lang="en-US" sz="3600" b="1" dirty="0">
                <a:solidFill>
                  <a:srgbClr val="88398A"/>
                </a:solidFill>
              </a:rPr>
              <a:t>       Charlottesville</a:t>
            </a:r>
            <a:endParaRPr lang="en-US"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en-US" sz="2000" dirty="0">
                <a:solidFill>
                  <a:schemeClr val="dk1"/>
                </a:solidFill>
              </a:rPr>
              <a:t> Connect with us on: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Website:</a:t>
            </a:r>
            <a:r>
              <a:rPr lang="en-US" sz="1400" dirty="0">
                <a:solidFill>
                  <a:srgbClr val="D3D3D3"/>
                </a:solidFill>
              </a:rPr>
              <a:t> </a:t>
            </a:r>
            <a:r>
              <a:rPr lang="en-US" sz="1400" u="sng" dirty="0">
                <a:solidFill>
                  <a:schemeClr val="hlink"/>
                </a:solidFill>
                <a:hlinkClick r:id="rId3"/>
              </a:rPr>
              <a:t>rladies.org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Meetup:</a:t>
            </a:r>
            <a:r>
              <a:rPr lang="en-US" sz="1400" dirty="0">
                <a:solidFill>
                  <a:srgbClr val="D3D3D3"/>
                </a:solidFill>
              </a:rPr>
              <a:t> </a:t>
            </a:r>
            <a:r>
              <a:rPr lang="en-US" sz="1400" u="sng" dirty="0">
                <a:solidFill>
                  <a:schemeClr val="hlink"/>
                </a:solidFill>
                <a:hlinkClick r:id="rId4"/>
              </a:rPr>
              <a:t>meetup.com/rladies-charlottesville/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GitHub: </a:t>
            </a:r>
            <a:r>
              <a:rPr lang="en-US" sz="1400" dirty="0">
                <a:solidFill>
                  <a:srgbClr val="D3D3D3"/>
                </a:solidFill>
              </a:rPr>
              <a:t> </a:t>
            </a:r>
            <a:r>
              <a:rPr lang="en-US" sz="1400" u="sng" dirty="0">
                <a:solidFill>
                  <a:schemeClr val="hlink"/>
                </a:solidFill>
                <a:hlinkClick r:id="rId5"/>
              </a:rPr>
              <a:t>github.com/rladies-Charlottesville</a:t>
            </a:r>
            <a:endParaRPr sz="1400" u="sng" dirty="0">
              <a:solidFill>
                <a:srgbClr val="87398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Email: </a:t>
            </a:r>
            <a:r>
              <a:rPr lang="en-US" sz="1400" u="sng" dirty="0">
                <a:solidFill>
                  <a:schemeClr val="hlink"/>
                </a:solidFill>
                <a:hlinkClick r:id="rId6"/>
              </a:rPr>
              <a:t>charlottesville@rladies.org</a:t>
            </a:r>
            <a:endParaRPr lang="en-US" sz="1400" u="sng" dirty="0">
              <a:solidFill>
                <a:schemeClr val="hlink"/>
              </a:solidFill>
            </a:endParaRPr>
          </a:p>
          <a:p>
            <a:pPr lvl="0">
              <a:lnSpc>
                <a:spcPct val="150000"/>
              </a:lnSpc>
              <a:buSzPts val="1600"/>
            </a:pPr>
            <a:r>
              <a:rPr lang="en-US" sz="1400" dirty="0">
                <a:solidFill>
                  <a:schemeClr val="dk1"/>
                </a:solidFill>
              </a:rPr>
              <a:t>Twitter: </a:t>
            </a:r>
            <a:r>
              <a:rPr lang="en-US" sz="1400" u="sng" dirty="0">
                <a:solidFill>
                  <a:schemeClr val="hlink"/>
                </a:solidFill>
                <a:hlinkClick r:id="rId7"/>
              </a:rPr>
              <a:t>@RLadiesCville</a:t>
            </a:r>
            <a:endParaRPr sz="1400" dirty="0">
              <a:solidFill>
                <a:srgbClr val="873989"/>
              </a:solidFill>
            </a:endParaRPr>
          </a:p>
        </p:txBody>
      </p:sp>
      <p:pic>
        <p:nvPicPr>
          <p:cNvPr id="97" name="Google Shape;97;p17" descr="meetup_logo.png"/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9977" y="1036320"/>
            <a:ext cx="819005" cy="82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6;p17">
            <a:extLst>
              <a:ext uri="{FF2B5EF4-FFF2-40B4-BE49-F238E27FC236}">
                <a16:creationId xmlns:a16="http://schemas.microsoft.com/office/drawing/2014/main" id="{ECB8D1EE-881A-6544-90E9-4C944AAE412C}"/>
              </a:ext>
            </a:extLst>
          </p:cNvPr>
          <p:cNvSpPr txBox="1">
            <a:spLocks/>
          </p:cNvSpPr>
          <p:nvPr/>
        </p:nvSpPr>
        <p:spPr>
          <a:xfrm>
            <a:off x="410650" y="975360"/>
            <a:ext cx="4161350" cy="337494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spcAft>
                <a:spcPts val="2400"/>
              </a:spcAft>
              <a:buSzPts val="4000"/>
              <a:buNone/>
            </a:pPr>
            <a:r>
              <a:rPr lang="en-US" sz="3200" b="1" dirty="0" err="1">
                <a:solidFill>
                  <a:schemeClr val="bg1"/>
                </a:solidFill>
              </a:rPr>
              <a:t>UVa</a:t>
            </a:r>
            <a:r>
              <a:rPr lang="en-US" sz="3200" b="1" dirty="0">
                <a:solidFill>
                  <a:schemeClr val="bg1"/>
                </a:solidFill>
              </a:rPr>
              <a:t> R Users Group</a:t>
            </a:r>
            <a:endParaRPr lang="en-US" sz="1050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buSzPts val="2100"/>
              <a:buFont typeface="Helvetica Neue"/>
              <a:buNone/>
            </a:pPr>
            <a:r>
              <a:rPr lang="en-US" sz="2000" dirty="0">
                <a:solidFill>
                  <a:schemeClr val="bg1"/>
                </a:solidFill>
              </a:rPr>
              <a:t> Connect with us on: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1" indent="-33655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Website: 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clever-yonath-38f215.netlify.com</a:t>
            </a:r>
          </a:p>
          <a:p>
            <a:pPr marL="457200" lvl="1" indent="-33655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Meetup: 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meetup.com/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-R-Users-Group/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57200" lvl="1" indent="-33655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GitHub:  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Uva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-R-Users-Group</a:t>
            </a:r>
          </a:p>
          <a:p>
            <a:pPr marL="457200" lvl="1" indent="-33655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Email: 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mclaibourn@virginia.edu</a:t>
            </a:r>
            <a:endParaRPr lang="en-US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9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2.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 to RMarkdown &amp; the tidyverse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659" y="1509053"/>
            <a:ext cx="1683347" cy="1730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Tutorial Outline: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902550" y="1895199"/>
            <a:ext cx="7632000" cy="285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Why this tutorial?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Intro to RMarkdown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Tidy data and the tidyverse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Data wrangling with the tidyverse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1893</Words>
  <Application>Microsoft Macintosh PowerPoint</Application>
  <PresentationFormat>On-screen Show (16:9)</PresentationFormat>
  <Paragraphs>481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Courier New</vt:lpstr>
      <vt:lpstr>Titillium Web</vt:lpstr>
      <vt:lpstr>Courier</vt:lpstr>
      <vt:lpstr>Noto Sans Symbols</vt:lpstr>
      <vt:lpstr>Calibri</vt:lpstr>
      <vt:lpstr>Source Sans Pro</vt:lpstr>
      <vt:lpstr>Helvetica Neue</vt:lpstr>
      <vt:lpstr>Arial</vt:lpstr>
      <vt:lpstr>R-Ladies Template</vt:lpstr>
      <vt:lpstr>R Tutorial RMarkdown and the Tidyverse</vt:lpstr>
      <vt:lpstr>Welcome!</vt:lpstr>
      <vt:lpstr>PowerPoint Presentation</vt:lpstr>
      <vt:lpstr>Agenda for today:</vt:lpstr>
      <vt:lpstr>1. What is R-Ladies?</vt:lpstr>
      <vt:lpstr>PowerPoint Presentation</vt:lpstr>
      <vt:lpstr>PowerPoint Presentation</vt:lpstr>
      <vt:lpstr>2. Intro to RMarkdown &amp; the tidyverse</vt:lpstr>
      <vt:lpstr>Tutorial Outline:</vt:lpstr>
      <vt:lpstr>SYS 6018 Data Mining</vt:lpstr>
      <vt:lpstr>R4DS https://r4ds.had.co.nz</vt:lpstr>
      <vt:lpstr>Intro to RMarkdown</vt:lpstr>
      <vt:lpstr>RMarkdown</vt:lpstr>
      <vt:lpstr>RMarkdown</vt:lpstr>
      <vt:lpstr>RMarkdown</vt:lpstr>
      <vt:lpstr>RMarkdown – Code Chunks</vt:lpstr>
      <vt:lpstr>RMarkdown – Inline Code</vt:lpstr>
      <vt:lpstr>RMarkdown – Code Languages</vt:lpstr>
      <vt:lpstr>RMarkdown – Pandoc Markdown</vt:lpstr>
      <vt:lpstr>RMarkdown – Output Formats</vt:lpstr>
      <vt:lpstr>RMarkdown – PDF Format</vt:lpstr>
      <vt:lpstr>RMarkdown – PDF Format</vt:lpstr>
      <vt:lpstr>RMarkdown – PDF Format</vt:lpstr>
      <vt:lpstr>What is tidy data?</vt:lpstr>
      <vt:lpstr>Tidy data</vt:lpstr>
      <vt:lpstr>Tidy data</vt:lpstr>
      <vt:lpstr>PowerPoint Presentation</vt:lpstr>
      <vt:lpstr>PowerPoint Presentation</vt:lpstr>
      <vt:lpstr>Tidyverse basics</vt:lpstr>
      <vt:lpstr>1. Pipes</vt:lpstr>
      <vt:lpstr>Pipes</vt:lpstr>
      <vt:lpstr>2. Tibbles</vt:lpstr>
      <vt:lpstr>Tibbles - printing</vt:lpstr>
      <vt:lpstr>Tibbles - subsetting</vt:lpstr>
      <vt:lpstr>Tidyverse Workflow</vt:lpstr>
      <vt:lpstr>Tidyverse Workflow</vt:lpstr>
      <vt:lpstr>Data Wrangling - dplyr</vt:lpstr>
      <vt:lpstr>Data Wrangling - tidyr</vt:lpstr>
      <vt:lpstr>Data Wrangling - stringr</vt:lpstr>
      <vt:lpstr>Data Wrangling - forcats</vt:lpstr>
      <vt:lpstr>Data Wrangling - lubridate</vt:lpstr>
      <vt:lpstr>Data Wrangling - lubridate</vt:lpstr>
      <vt:lpstr>Data Wrangling - purrr</vt:lpstr>
      <vt:lpstr>3. What’s next?</vt:lpstr>
      <vt:lpstr>Get involved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Tutorial RMarkdown and the Tidyverse</dc:title>
  <cp:lastModifiedBy>Microsoft Office User</cp:lastModifiedBy>
  <cp:revision>6</cp:revision>
  <dcterms:modified xsi:type="dcterms:W3CDTF">2019-08-27T02:37:05Z</dcterms:modified>
</cp:coreProperties>
</file>